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00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60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85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4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9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63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52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86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9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6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8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51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9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0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252113D-0328-4707-B278-3C1F628F0E9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6009D-BA92-4B4C-87A0-9FCE2D205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315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91AF5-B7E3-45D5-90B4-DFBB2BDA8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77942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Внеурочная деятельность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D20574-ADF5-4539-B03E-4302BC30D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6518" y="4886793"/>
            <a:ext cx="5361482" cy="157396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ГБОУ школа 530 с углубленным изучением предметов естественно-математического цикла Пушкинского района Санкт-Петербурга</a:t>
            </a:r>
          </a:p>
        </p:txBody>
      </p:sp>
      <p:pic>
        <p:nvPicPr>
          <p:cNvPr id="6" name="detskie-uchat-v-shkole">
            <a:hlinkClick r:id="" action="ppaction://media"/>
            <a:extLst>
              <a:ext uri="{FF2B5EF4-FFF2-40B4-BE49-F238E27FC236}">
                <a16:creationId xmlns:a16="http://schemas.microsoft.com/office/drawing/2014/main" id="{10D21487-6F2A-4FE4-AB5D-98FD2F343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336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D35EE-6B8D-4CAD-B389-C23B3F97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Социальное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0A5CB7-B957-4074-B302-4E0425762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82036"/>
            <a:ext cx="8946541" cy="242271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Школа РОСТА</a:t>
            </a:r>
          </a:p>
          <a:p>
            <a:r>
              <a:rPr lang="ru-RU" sz="2800" dirty="0">
                <a:solidFill>
                  <a:srgbClr val="92D050"/>
                </a:solidFill>
              </a:rPr>
              <a:t>Школа лидерства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Первоклассная газета</a:t>
            </a:r>
          </a:p>
        </p:txBody>
      </p:sp>
    </p:spTree>
    <p:extLst>
      <p:ext uri="{BB962C8B-B14F-4D97-AF65-F5344CB8AC3E}">
        <p14:creationId xmlns:p14="http://schemas.microsoft.com/office/powerpoint/2010/main" val="37436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DD76D-75DE-47DB-A8CE-92371703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1466"/>
          </a:xfrm>
        </p:spPr>
        <p:txBody>
          <a:bodyPr/>
          <a:lstStyle/>
          <a:p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Внеурочная деятельность в фотографиях</a:t>
            </a:r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4B0C8CAE-F1BE-403F-98E0-8E6922917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177">
            <a:off x="824991" y="1244184"/>
            <a:ext cx="3118956" cy="3130446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F99843-84D4-496D-A4F2-B135BEAB1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576">
            <a:off x="4267805" y="1244183"/>
            <a:ext cx="3118956" cy="31304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FA8B8AE-6FA3-46A6-B2CD-D384D23D1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956">
            <a:off x="7659625" y="989352"/>
            <a:ext cx="3597767" cy="293479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C93CE6-B6B6-4996-A151-3F6EB30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34" y="4152275"/>
            <a:ext cx="2503436" cy="24328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6228F0-4946-4466-B11D-079C4A1A6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06" y="4152275"/>
            <a:ext cx="2569742" cy="243289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4B4372B-898E-4667-AF89-C42ADAADB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58" y="4152275"/>
            <a:ext cx="2796333" cy="24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597E0-9DC5-473F-BA86-DC3DB880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036" y="452718"/>
            <a:ext cx="8581798" cy="791466"/>
          </a:xfrm>
        </p:spPr>
        <p:txBody>
          <a:bodyPr/>
          <a:lstStyle/>
          <a:p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Конкурсы, экскурсии, кружки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68753C-B7B8-4C86-A950-A35A31D3C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" y="2893102"/>
            <a:ext cx="4208596" cy="38524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D09CD6-D200-42CD-A4A5-5359E2AFE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9" y="1236688"/>
            <a:ext cx="3998734" cy="3582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84E75E-8379-48B8-A816-68071A974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87" y="2615784"/>
            <a:ext cx="3678135" cy="41297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2BE9F1-8DB4-4237-85B1-457610CBD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07" y="1244184"/>
            <a:ext cx="4250077" cy="42422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4956B7-1E6D-4635-97F4-DC39C6E2C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42" y="1652665"/>
            <a:ext cx="5516380" cy="41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FE264-F695-480D-95A5-7F92088C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6456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Секции, семинары, курсы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84D6FD-8C86-4ADD-B824-EA20F1EDD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77" y="1617993"/>
            <a:ext cx="3720569" cy="31468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6835FA-019B-4281-B5B2-15FC66638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04" y="1568715"/>
            <a:ext cx="3342806" cy="3720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E2662-F0C1-4DE9-BDC9-9825832B0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3" y="1906736"/>
            <a:ext cx="3487711" cy="37205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0D03B8-385E-48B7-B3FC-2F719BB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78" y="2244757"/>
            <a:ext cx="3207117" cy="37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B30D2-7A93-4579-BD2B-3B0EEA47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98820"/>
            <a:ext cx="9404723" cy="3972392"/>
          </a:xfrm>
        </p:spPr>
        <p:txBody>
          <a:bodyPr/>
          <a:lstStyle/>
          <a:p>
            <a:pPr algn="ctr"/>
            <a:r>
              <a:rPr lang="ru-RU" sz="8000" b="1" dirty="0">
                <a:solidFill>
                  <a:srgbClr val="FFFF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799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50968-804D-4208-AB29-427C139C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Цель внеурочной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441A3-1111-463D-8D28-F25E16147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Содействие в обеспечении достижения планируемых результатов освоения основной образовательной программы (личностных, метапредметных, предметных) обучающимися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2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8BAAF-E8CF-4CBF-8860-B7C691EE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6515"/>
          </a:xfrm>
        </p:spPr>
        <p:txBody>
          <a:bodyPr/>
          <a:lstStyle/>
          <a:p>
            <a:r>
              <a:rPr lang="ru-RU" sz="2800" dirty="0">
                <a:solidFill>
                  <a:srgbClr val="FFFF00"/>
                </a:solidFill>
              </a:rPr>
              <a:t>Задачи организации внеурочной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D005AE-F462-4269-8B98-1BBC0F4D7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34322"/>
            <a:ext cx="8946541" cy="521407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Выявление интересов, склонностей, способностей, возможностей учащихся к различным видам деятельности</a:t>
            </a:r>
          </a:p>
          <a:p>
            <a:r>
              <a:rPr lang="ru-RU" dirty="0"/>
              <a:t>Оказание помощи в поиске «себя»</a:t>
            </a:r>
          </a:p>
          <a:p>
            <a:r>
              <a:rPr lang="ru-RU" dirty="0"/>
              <a:t>Создание условий для индивидуального развития ребенка в избранной сфере внеурочной деятельности</a:t>
            </a:r>
          </a:p>
          <a:p>
            <a:r>
              <a:rPr lang="ru-RU" dirty="0"/>
              <a:t>Формирование системы знаний, умений и навыков в избранном направлении деятельности</a:t>
            </a:r>
          </a:p>
          <a:p>
            <a:r>
              <a:rPr lang="ru-RU" dirty="0"/>
              <a:t>Развитие творческих способностей и приобретение опыта творческой деятельности</a:t>
            </a:r>
          </a:p>
          <a:p>
            <a:r>
              <a:rPr lang="ru-RU" dirty="0"/>
              <a:t>Создание условий для реализации приобретенных знаний, умений и навыков</a:t>
            </a:r>
          </a:p>
          <a:p>
            <a:r>
              <a:rPr lang="ru-RU" dirty="0"/>
              <a:t>Развитие опыта неформального общения, взаимодействия, сотрудничества</a:t>
            </a:r>
          </a:p>
          <a:p>
            <a:r>
              <a:rPr lang="ru-RU" dirty="0"/>
              <a:t>Расширение рамок общения с социумом</a:t>
            </a:r>
          </a:p>
        </p:txBody>
      </p:sp>
    </p:spTree>
    <p:extLst>
      <p:ext uri="{BB962C8B-B14F-4D97-AF65-F5344CB8AC3E}">
        <p14:creationId xmlns:p14="http://schemas.microsoft.com/office/powerpoint/2010/main" val="15784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CB329-C442-453F-AB23-F6D55953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1426"/>
          </a:xfrm>
        </p:spPr>
        <p:txBody>
          <a:bodyPr/>
          <a:lstStyle/>
          <a:p>
            <a:r>
              <a:rPr lang="ru-RU" sz="2800" dirty="0">
                <a:solidFill>
                  <a:srgbClr val="FFFF00"/>
                </a:solidFill>
              </a:rPr>
              <a:t>Формы организации внеурочной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C0459-F714-4165-A57A-90695F0D9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63711"/>
            <a:ext cx="8946541" cy="4152276"/>
          </a:xfrm>
        </p:spPr>
        <p:txBody>
          <a:bodyPr>
            <a:normAutofit/>
          </a:bodyPr>
          <a:lstStyle/>
          <a:p>
            <a:r>
              <a:rPr lang="ru-RU" dirty="0"/>
              <a:t>Кружки</a:t>
            </a:r>
          </a:p>
          <a:p>
            <a:r>
              <a:rPr lang="ru-RU" dirty="0"/>
              <a:t>Секции</a:t>
            </a:r>
          </a:p>
          <a:p>
            <a:r>
              <a:rPr lang="ru-RU" dirty="0"/>
              <a:t>Экскурсии</a:t>
            </a:r>
          </a:p>
          <a:p>
            <a:r>
              <a:rPr lang="ru-RU" dirty="0"/>
              <a:t>Курсы</a:t>
            </a:r>
          </a:p>
          <a:p>
            <a:r>
              <a:rPr lang="ru-RU" dirty="0"/>
              <a:t>Конференции</a:t>
            </a:r>
          </a:p>
          <a:p>
            <a:r>
              <a:rPr lang="ru-RU" dirty="0"/>
              <a:t>Конкурсы</a:t>
            </a:r>
          </a:p>
          <a:p>
            <a:r>
              <a:rPr lang="ru-RU" dirty="0"/>
              <a:t>Семинары</a:t>
            </a:r>
          </a:p>
          <a:p>
            <a:r>
              <a:rPr lang="ru-RU" dirty="0"/>
              <a:t>НОУ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92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04BD1-85AC-4F03-B643-B4A8483A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41564"/>
          </a:xfrm>
        </p:spPr>
        <p:txBody>
          <a:bodyPr/>
          <a:lstStyle/>
          <a:p>
            <a:r>
              <a:rPr lang="ru-RU" sz="3200" dirty="0">
                <a:solidFill>
                  <a:srgbClr val="FFFF00"/>
                </a:solidFill>
              </a:rPr>
              <a:t>Направления внеурочной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E37A96-1A10-43BE-9425-589291059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203554"/>
            <a:ext cx="8946541" cy="3028013"/>
          </a:xfrm>
        </p:spPr>
        <p:txBody>
          <a:bodyPr>
            <a:normAutofit lnSpcReduction="10000"/>
          </a:bodyPr>
          <a:lstStyle/>
          <a:p>
            <a:r>
              <a:rPr lang="ru-RU" sz="3200" dirty="0" err="1"/>
              <a:t>Общеинтеллектуальное</a:t>
            </a:r>
            <a:endParaRPr lang="ru-RU" sz="3200" dirty="0"/>
          </a:p>
          <a:p>
            <a:r>
              <a:rPr lang="ru-RU" sz="3200" dirty="0"/>
              <a:t>Духовно-нравственное</a:t>
            </a:r>
          </a:p>
          <a:p>
            <a:r>
              <a:rPr lang="ru-RU" sz="3200" dirty="0"/>
              <a:t>Общекультурное</a:t>
            </a:r>
          </a:p>
          <a:p>
            <a:r>
              <a:rPr lang="ru-RU" sz="3200" dirty="0"/>
              <a:t>Социальное</a:t>
            </a:r>
          </a:p>
          <a:p>
            <a:r>
              <a:rPr lang="ru-RU" sz="3200" dirty="0"/>
              <a:t>Спортивно-оздоровительное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21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CAAC3-801E-4709-B274-64DC36D1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123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Общекультурное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B4CC5-3FB8-409C-8936-1059F040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08682"/>
            <a:ext cx="8946541" cy="3342807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Чудеса России </a:t>
            </a:r>
          </a:p>
          <a:p>
            <a:r>
              <a:rPr lang="ru-RU" dirty="0">
                <a:solidFill>
                  <a:schemeClr val="accent4"/>
                </a:solidFill>
              </a:rPr>
              <a:t>Город мастеров</a:t>
            </a:r>
            <a:endParaRPr lang="ru-RU" dirty="0">
              <a:solidFill>
                <a:schemeClr val="accent5"/>
              </a:solidFill>
            </a:endParaRPr>
          </a:p>
          <a:p>
            <a:r>
              <a:rPr lang="ru-RU" dirty="0">
                <a:solidFill>
                  <a:schemeClr val="accent6"/>
                </a:solidFill>
              </a:rPr>
              <a:t>Мы - твои друзья</a:t>
            </a:r>
          </a:p>
          <a:p>
            <a:r>
              <a:rPr lang="ru-RU" dirty="0">
                <a:solidFill>
                  <a:srgbClr val="FFFF00"/>
                </a:solidFill>
              </a:rPr>
              <a:t>Экология человека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Шьем сами</a:t>
            </a:r>
          </a:p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Самоделкины	</a:t>
            </a:r>
          </a:p>
          <a:p>
            <a:r>
              <a:rPr lang="ru-RU" dirty="0">
                <a:solidFill>
                  <a:srgbClr val="92D050"/>
                </a:solidFill>
              </a:rPr>
              <a:t>Умелые руки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FA2A-9F44-4F8A-AF11-7864F4A9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1485"/>
          </a:xfrm>
        </p:spPr>
        <p:txBody>
          <a:bodyPr/>
          <a:lstStyle/>
          <a:p>
            <a:r>
              <a:rPr lang="ru-RU" sz="3600" dirty="0" err="1">
                <a:solidFill>
                  <a:srgbClr val="FF0000"/>
                </a:solidFill>
              </a:rPr>
              <a:t>Общеинтеллектуальное</a:t>
            </a:r>
            <a:r>
              <a:rPr lang="ru-RU" sz="3600" dirty="0">
                <a:solidFill>
                  <a:srgbClr val="FF0000"/>
                </a:solidFill>
              </a:rPr>
              <a:t>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86EA4-AB32-40E3-A7EB-42160DE5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14202"/>
            <a:ext cx="8946541" cy="5191079"/>
          </a:xfrm>
        </p:spPr>
        <p:txBody>
          <a:bodyPr>
            <a:normAutofit fontScale="70000" lnSpcReduction="20000"/>
          </a:bodyPr>
          <a:lstStyle/>
          <a:p>
            <a:r>
              <a:rPr lang="ru-RU" sz="2300" dirty="0">
                <a:solidFill>
                  <a:srgbClr val="92D050"/>
                </a:solidFill>
              </a:rPr>
              <a:t>Развивающее чтение</a:t>
            </a:r>
          </a:p>
          <a:p>
            <a:r>
              <a:rPr lang="ru-RU" sz="2300" dirty="0">
                <a:solidFill>
                  <a:srgbClr val="FFFF00"/>
                </a:solidFill>
              </a:rPr>
              <a:t>Геометрия вокруг нас</a:t>
            </a:r>
          </a:p>
          <a:p>
            <a:r>
              <a:rPr lang="ru-RU" sz="2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Я – исследователь</a:t>
            </a:r>
          </a:p>
          <a:p>
            <a:r>
              <a:rPr lang="ru-RU" sz="2300" dirty="0">
                <a:solidFill>
                  <a:srgbClr val="00B050"/>
                </a:solidFill>
              </a:rPr>
              <a:t>Удивительный мир слов</a:t>
            </a:r>
          </a:p>
          <a:p>
            <a:r>
              <a:rPr lang="ru-RU" sz="2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Юные умники и умницы</a:t>
            </a:r>
          </a:p>
          <a:p>
            <a:r>
              <a:rPr lang="ru-RU" sz="2300" dirty="0">
                <a:solidFill>
                  <a:schemeClr val="accent4"/>
                </a:solidFill>
              </a:rPr>
              <a:t>История России в лицах</a:t>
            </a:r>
          </a:p>
          <a:p>
            <a:r>
              <a:rPr lang="ru-RU" sz="2300" dirty="0">
                <a:solidFill>
                  <a:schemeClr val="accent5"/>
                </a:solidFill>
              </a:rPr>
              <a:t>Юный математик</a:t>
            </a:r>
          </a:p>
          <a:p>
            <a:r>
              <a:rPr lang="ru-RU" sz="23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Его величество – язык</a:t>
            </a:r>
          </a:p>
          <a:p>
            <a:r>
              <a:rPr lang="ru-RU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Всезнайка</a:t>
            </a:r>
          </a:p>
          <a:p>
            <a:r>
              <a:rPr lang="ru-RU" sz="2300" dirty="0">
                <a:solidFill>
                  <a:schemeClr val="accent5">
                    <a:lumMod val="75000"/>
                  </a:schemeClr>
                </a:solidFill>
              </a:rPr>
              <a:t>Наглядная геометрия</a:t>
            </a:r>
          </a:p>
          <a:p>
            <a:r>
              <a:rPr lang="ru-RU" sz="23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Электричество и электротехника</a:t>
            </a:r>
          </a:p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Почемучка</a:t>
            </a:r>
          </a:p>
          <a:p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Удивительные животные</a:t>
            </a:r>
          </a:p>
          <a:p>
            <a:r>
              <a:rPr lang="ru-RU" sz="2300" dirty="0">
                <a:solidFill>
                  <a:srgbClr val="00B0F0"/>
                </a:solidFill>
              </a:rPr>
              <a:t>Экология растений</a:t>
            </a:r>
          </a:p>
          <a:p>
            <a:r>
              <a:rPr lang="ru-RU" sz="2300" dirty="0">
                <a:solidFill>
                  <a:srgbClr val="FF0000"/>
                </a:solidFill>
              </a:rPr>
              <a:t>Основы биохимии</a:t>
            </a:r>
          </a:p>
          <a:p>
            <a:r>
              <a:rPr lang="ru-RU" sz="2300" dirty="0">
                <a:solidFill>
                  <a:srgbClr val="00B0F0"/>
                </a:solidFill>
              </a:rPr>
              <a:t>Проектная деятельность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7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8CF81-0396-4613-8A79-95D3BC1B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496003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</a:rPr>
              <a:t>Спортивно-оздоровительное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8FCD61-5F89-4653-80D7-15E2F86B9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818151"/>
            <a:ext cx="8946541" cy="337278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Легкая атлетика</a:t>
            </a:r>
          </a:p>
          <a:p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Планета здоровья</a:t>
            </a:r>
          </a:p>
          <a:p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Фитбол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Юный спортсмен</a:t>
            </a:r>
          </a:p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Танцевальные ритмы</a:t>
            </a:r>
          </a:p>
        </p:txBody>
      </p:sp>
    </p:spTree>
    <p:extLst>
      <p:ext uri="{BB962C8B-B14F-4D97-AF65-F5344CB8AC3E}">
        <p14:creationId xmlns:p14="http://schemas.microsoft.com/office/powerpoint/2010/main" val="2191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2C10D-8F5F-4829-8971-A8151B48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00B0F0"/>
                </a:solidFill>
              </a:rPr>
              <a:t>Духовно-нравственное направление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0AC35D-A8CE-4E1E-9C0B-41A37194A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3388511"/>
          </a:xfrm>
        </p:spPr>
        <p:txBody>
          <a:bodyPr/>
          <a:lstStyle/>
          <a:p>
            <a:r>
              <a:rPr lang="ru-RU" sz="2400" dirty="0">
                <a:solidFill>
                  <a:schemeClr val="accent1"/>
                </a:solidFill>
              </a:rPr>
              <a:t>Я и мое Отечество</a:t>
            </a:r>
          </a:p>
          <a:p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 чего начинается Родина</a:t>
            </a:r>
          </a:p>
          <a:p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Мы –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царскосёлы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ru-RU" sz="2400" dirty="0">
                <a:solidFill>
                  <a:srgbClr val="FFFF00"/>
                </a:solidFill>
              </a:rPr>
              <a:t>Куколка</a:t>
            </a:r>
          </a:p>
          <a:p>
            <a:r>
              <a:rPr lang="ru-RU" sz="2400" dirty="0">
                <a:solidFill>
                  <a:srgbClr val="00B0F0"/>
                </a:solidFill>
              </a:rPr>
              <a:t>Художественное ремесло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08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</TotalTime>
  <Words>245</Words>
  <Application>Microsoft Office PowerPoint</Application>
  <PresentationFormat>Широкоэкранный</PresentationFormat>
  <Paragraphs>73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Ион</vt:lpstr>
      <vt:lpstr>Внеурочная деятельность</vt:lpstr>
      <vt:lpstr>Цель внеурочной деятельности</vt:lpstr>
      <vt:lpstr>Задачи организации внеурочной деятельности</vt:lpstr>
      <vt:lpstr>Формы организации внеурочной деятельности</vt:lpstr>
      <vt:lpstr>Направления внеурочной деятельности</vt:lpstr>
      <vt:lpstr>Общекультурное направление</vt:lpstr>
      <vt:lpstr>Общеинтеллектуальное направление</vt:lpstr>
      <vt:lpstr>Спортивно-оздоровительное направление</vt:lpstr>
      <vt:lpstr>Духовно-нравственное направление</vt:lpstr>
      <vt:lpstr>Социальное направление</vt:lpstr>
      <vt:lpstr>Внеурочная деятельность в фотографиях</vt:lpstr>
      <vt:lpstr>Конкурсы, экскурсии, кружки</vt:lpstr>
      <vt:lpstr>Секции, семинары, курсы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</dc:title>
  <dc:creator>Элеонора Белоножко</dc:creator>
  <cp:lastModifiedBy>Элеонора Белоножко</cp:lastModifiedBy>
  <cp:revision>11</cp:revision>
  <dcterms:created xsi:type="dcterms:W3CDTF">2020-11-05T07:00:53Z</dcterms:created>
  <dcterms:modified xsi:type="dcterms:W3CDTF">2020-11-05T14:11:22Z</dcterms:modified>
</cp:coreProperties>
</file>