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22"/>
  </p:notesMasterIdLst>
  <p:sldIdLst>
    <p:sldId id="256" r:id="rId3"/>
    <p:sldId id="293" r:id="rId4"/>
    <p:sldId id="260" r:id="rId5"/>
    <p:sldId id="268" r:id="rId6"/>
    <p:sldId id="282" r:id="rId7"/>
    <p:sldId id="290" r:id="rId8"/>
    <p:sldId id="265" r:id="rId9"/>
    <p:sldId id="291" r:id="rId10"/>
    <p:sldId id="262" r:id="rId11"/>
    <p:sldId id="264" r:id="rId12"/>
    <p:sldId id="272" r:id="rId13"/>
    <p:sldId id="283" r:id="rId14"/>
    <p:sldId id="271" r:id="rId15"/>
    <p:sldId id="273" r:id="rId16"/>
    <p:sldId id="296" r:id="rId17"/>
    <p:sldId id="277" r:id="rId18"/>
    <p:sldId id="295" r:id="rId19"/>
    <p:sldId id="276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79" d="100"/>
          <a:sy n="79" d="100"/>
        </p:scale>
        <p:origin x="-8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FA851-FC36-45D8-B025-66EEC812BB4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33EC3-51B4-4470-BF30-59BEBFBE87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00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17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24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9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8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77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68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29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8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83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2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2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D66A484-5B96-401F-9C53-DA860389B29D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2AD8E1D-557B-4714-9FF2-25545D875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250">
              <a:srgbClr val="DCE4F4"/>
            </a:gs>
            <a:gs pos="22095">
              <a:srgbClr val="ABC1E8"/>
            </a:gs>
            <a:gs pos="34150">
              <a:srgbClr val="B5C8EA"/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FF96B-7FB7-4619-8A3B-E51B9E1D640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F5808-587D-4024-90E0-6D51837323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8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school-russia.prosv.ru/info.aspx?ob_no=16861" TargetMode="External"/><Relationship Id="rId7" Type="http://schemas.openxmlformats.org/officeDocument/2006/relationships/hyperlink" Target="https://schoolguide.ru/index.php/progs/archive/school-russia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znayka.pro/" TargetMode="External"/><Relationship Id="rId5" Type="http://schemas.openxmlformats.org/officeDocument/2006/relationships/hyperlink" Target="http://school-russia.prosv.ru/info.aspx?ob_no=26950" TargetMode="External"/><Relationship Id="rId4" Type="http://schemas.openxmlformats.org/officeDocument/2006/relationships/hyperlink" Target="http://www.myshared.ru/slide/250001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65" y="263178"/>
            <a:ext cx="3151905" cy="865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689" y="548640"/>
            <a:ext cx="10146619" cy="26101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121" y="263178"/>
            <a:ext cx="2005758" cy="1743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131" y="4322618"/>
            <a:ext cx="7403869" cy="2429192"/>
          </a:xfrm>
          <a:prstGeom prst="rect">
            <a:avLst/>
          </a:prstGeom>
        </p:spPr>
      </p:pic>
      <p:pic>
        <p:nvPicPr>
          <p:cNvPr id="9" name="Рисунок 8" descr="img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37" y="3208713"/>
            <a:ext cx="4023359" cy="32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921" y="3236790"/>
            <a:ext cx="3294889" cy="3926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414" y="387231"/>
            <a:ext cx="2575164" cy="36017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3381" y="37729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«Русский язык»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2-х частях).</a:t>
            </a:r>
          </a:p>
          <a:p>
            <a:pPr lvl="0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В.П., Горецкий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В.Г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3381" y="2188107"/>
            <a:ext cx="6096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Учебники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закладывают прочные основы языкового образования и грамотного письма, способствуют развитию мышления и речи детей. Большое внимание уделяется нравственному развитию младших школьников.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Рабочая тетрадь предназначена для организации самостоятельной деятельности учащихся 1 класса.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Комплект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“Русский язык” создает все предпосылки для дальнейшего успешного обучения школьников родному языку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52" y="346123"/>
            <a:ext cx="1357062" cy="117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9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280" y="479891"/>
            <a:ext cx="2472825" cy="6502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882" y="3429000"/>
            <a:ext cx="2243413" cy="59177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4672" y="120619"/>
            <a:ext cx="777374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«Литературное чтение»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2-х частях).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Климанова Л.Ф.,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Горецкий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В.Г.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Литературное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— один из основных предметов в обучении младших школьников. Он формирует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общеучебный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 чтения и умение работать с текстом, пробуждает интерес к чтению художественной литературы и способствует общему развитию ребёнка, его духовно-нравственному и эстетическому воспитанию.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Успешность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курса литературного чтения обеспечивает результативность по другим предметам начальной школы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Содержание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учебника строится на основе художественно-эстетического, литературоведческого и коммуникативно-речевого принципов.</a:t>
            </a:r>
          </a:p>
          <a:p>
            <a:pPr algn="jus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Методический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 направлен на включение школьников в учебную деятельность, обеспечивает возможность дифференциального, проблемно-поискового, проектного методов обучения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88" y="255133"/>
            <a:ext cx="1248778" cy="108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7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6648" y="132193"/>
            <a:ext cx="837170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литературного чтения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направлен на достижение следующих целей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овладение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осознанным, правильным, беглым и выразительным чтением как базовым навыком в системе образования младших школьников;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всех видов речевой деятельности, обеспечивающих умение работать с разными видами текстов;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интереса к чтению и книге;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читательского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кругозора;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опыта в выборе книг и самостоятельной читательской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художественно-творческих и познавательных способностей, эмоциональной отзывчивости при чтении художественных произведений;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эстетического отношения к слову и умения понимать художественное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произведение;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нравственного опыта младших школьников средствами художественной литературы;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нравственных представлений о добре, дружбе, правде и ответственности;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интереса и уважения к отечественной культуре и культуре народов многонациональной России и других стран.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315" y="2067199"/>
            <a:ext cx="2867409" cy="737201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0"/>
            <a:ext cx="1381125" cy="12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6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474" y="714756"/>
            <a:ext cx="2201779" cy="2688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2538">
            <a:off x="4851013" y="2796139"/>
            <a:ext cx="2302905" cy="2879587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81913" y="1130255"/>
            <a:ext cx="4778845" cy="288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2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упражнений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занимательного, обучающего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характера, способствуют развитию творческих способностей,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расширяют кругозор детей и углубляют формируемые знания, побуждая учащихся применять их в новых условиях.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учебника способствует формированию у учащихся системы начальных математических знаний и умений применять их для решения учебно-познавательных и практических задач. Содержание и структура учебника направлены на достижения учащимися личностных,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предметных результатов.</a:t>
            </a: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07" y="2992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2-х частях).</a:t>
            </a:r>
          </a:p>
          <a:p>
            <a:pPr lvl="0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 М.И. и др.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15200" y="299258"/>
            <a:ext cx="487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к учебнику «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Математика»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2-х частях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 остальные рабочие тетради данного комплекса предназначены для самостоятельной работы первоклассников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представлена система разнообразных тренировочных и развивающих упражнений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создают:</a:t>
            </a:r>
          </a:p>
          <a:p>
            <a:pPr marL="342900" lvl="0" indent="-342900" algn="just">
              <a:buFontTx/>
              <a:buChar char="-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формирования навыков письма цифр,</a:t>
            </a:r>
          </a:p>
          <a:p>
            <a:pPr marL="342900" lvl="0" indent="-342900" algn="just">
              <a:buFontTx/>
              <a:buChar char="-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других математических записей.</a:t>
            </a:r>
          </a:p>
          <a:p>
            <a:pPr lvl="0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2862">
            <a:off x="6705145" y="4422490"/>
            <a:ext cx="1889049" cy="25495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822" y="4290766"/>
            <a:ext cx="1892968" cy="256723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90" y="6129086"/>
            <a:ext cx="664591" cy="57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5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293298" y="1699404"/>
            <a:ext cx="5293901" cy="488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Сказочные герои сопровождают учеников с самого первого урока и на протяжении 4-х лет. Вместе с Мудрой черепахой ребёнок пытается ответить глупенькому </a:t>
            </a:r>
            <a:r>
              <a:rPr lang="ru-RU" alt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муравьишке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Вопросику на те или иные интересные вопросы.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Развитию умения планировать учебные действия, работать на результат служит реализация проектной деятельности, предусмотренной в рубрике «Наши проекты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каждого раздела помещены задания под рубрикой «Проверим себя и оценим свои достижения», которые позволяют учащимся сделать вывод о достижении поставленных в начале изучения раздела целей и задач.</a:t>
            </a: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490" y="-8729"/>
            <a:ext cx="2408129" cy="2944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132" y="-8729"/>
            <a:ext cx="2408129" cy="2938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291" y="2496221"/>
            <a:ext cx="3932261" cy="2359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736" y="4818997"/>
            <a:ext cx="1871634" cy="22922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730" y="4764128"/>
            <a:ext cx="1932599" cy="2371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618" y="4776322"/>
            <a:ext cx="1938696" cy="23776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5557" y="4342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«Окружающий мир»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2-х частях).</a:t>
            </a:r>
          </a:p>
          <a:p>
            <a:pPr lvl="0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Плешаков А.А.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329" y="434204"/>
            <a:ext cx="1002507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9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одержимое 4"/>
          <p:cNvSpPr txBox="1">
            <a:spLocks/>
          </p:cNvSpPr>
          <p:nvPr/>
        </p:nvSpPr>
        <p:spPr bwMode="auto">
          <a:xfrm>
            <a:off x="539750" y="115888"/>
            <a:ext cx="84248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дополнены заданиями развивающего характера: «Наши проекты», «Странички для любознательных», «Что узнали. Чему научились», «Проверим себя и оценим свои достижения». Многие задания предполагают работу в группах и в парах. При такой форме работы дети учатся высказывать своё мнение, аргументировать его, прислушиваться к мнению других, выполнять самооценку и </a:t>
            </a:r>
            <a:r>
              <a:rPr lang="ru-RU" alt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взаимооценку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4" y="2378761"/>
            <a:ext cx="6480610" cy="4249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920" y="3688659"/>
            <a:ext cx="2334970" cy="305436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66" y="379747"/>
            <a:ext cx="200501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2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79" y="3332613"/>
            <a:ext cx="3438442" cy="951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42" y="4283671"/>
            <a:ext cx="2499577" cy="512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091" y="4692452"/>
            <a:ext cx="2499577" cy="554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874" y="4488218"/>
            <a:ext cx="2426418" cy="481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46" y="5187960"/>
            <a:ext cx="2505673" cy="506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2708" y="5420102"/>
            <a:ext cx="2499577" cy="493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993" y="5813291"/>
            <a:ext cx="2462997" cy="5121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3618" y="168530"/>
            <a:ext cx="95885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УМК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России» построен на единых для всех учебных предметов основополагающих принципах, имеет полное программно-методическое сопровождение и гарантирует преемственность с дошкольным образованием.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Ведущая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установка и основные средства ее реализации, заложенные в основу программы «Школа России» направлены на обеспечение современного образования младшего школьника в контексте требований ФГОС. Мощным образовательным ресурсом является информационно-образовательная среда (ИОС) УМК «Школа России», включающая: 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концепцию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учебников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составляющие ядро ИОС и мощную 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оболочку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Кроме того, программа 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России» 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многоцелевую интернет-поддержку.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86" y="577867"/>
            <a:ext cx="1320818" cy="114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85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1916835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етодическое обеспечение учебников и учебных пособий УМК «Школа России» выстроено с учётом возможности эффективного применения в практике учителя широкого спектра современных образова­тельных технологий, методов, форм обучения, приёмов и иных педагоги­ческих ресурсов организации учебно-воспитательной работы с учащимися в процессе как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урочной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37793"/>
            <a:ext cx="10651363" cy="177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307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1"/>
          <p:cNvSpPr txBox="1">
            <a:spLocks/>
          </p:cNvSpPr>
          <p:nvPr/>
        </p:nvSpPr>
        <p:spPr bwMode="auto">
          <a:xfrm>
            <a:off x="610161" y="764771"/>
            <a:ext cx="5042494" cy="420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69" y="5157748"/>
            <a:ext cx="1499746" cy="1310754"/>
          </a:xfrm>
          <a:prstGeom prst="rect">
            <a:avLst/>
          </a:prstGeom>
        </p:spPr>
      </p:pic>
      <p:pic>
        <p:nvPicPr>
          <p:cNvPr id="7" name="Рисунок 6" descr="image-03-11-20-10-0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17" y="1715135"/>
            <a:ext cx="4887883" cy="4851920"/>
          </a:xfrm>
          <a:prstGeom prst="rect">
            <a:avLst/>
          </a:prstGeom>
        </p:spPr>
      </p:pic>
      <p:pic>
        <p:nvPicPr>
          <p:cNvPr id="8" name="Рисунок 7" descr="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2" y="282633"/>
            <a:ext cx="6733309" cy="6051665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57" y="282633"/>
            <a:ext cx="1212683" cy="105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0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520" y="1666139"/>
            <a:ext cx="65690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Используемые интернет-источники:</a:t>
            </a:r>
            <a:endParaRPr lang="ru-RU" sz="2800" dirty="0">
              <a:solidFill>
                <a:srgbClr val="1F497D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520" y="3194151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3"/>
              </a:rPr>
              <a:t>http://school-russia.prosv.ru/info.aspx?ob_no=16861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4"/>
              </a:rPr>
              <a:t>http://www.myshared.ru/slide/250001/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hlinkClick r:id="rId5"/>
              </a:rPr>
              <a:t>school-russia.prosv.ru/info.aspx?ob_no=26950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http://znayka.pro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schoolguide.ru/index.php/progs/archive/school-russia.html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34" y="446939"/>
            <a:ext cx="200501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00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9284" y="927680"/>
            <a:ext cx="5606716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идея программы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spcBef>
                <a:spcPct val="20000"/>
              </a:spcBef>
            </a:pP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“Школа России” создается в России и для России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Школа России должна стать школой духовно-нравственного развития. Именно такая школа будет достойна России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02" y="625641"/>
            <a:ext cx="6140051" cy="584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87"/>
            <a:ext cx="1865390" cy="16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448574" y="801575"/>
            <a:ext cx="6800124" cy="574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комплект «Школа России»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классов. 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– Плешаков Андрей Анатольевич. </a:t>
            </a: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наиболее известных и востребованных в стране учебно-методических комплектов для обучения в начальных классах.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«Школа России»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работает в качестве единого целого с 2001 года, поэтому имеет огромный, годами проверенный, педагогический опыт. Авторы программы взяли все лучшее, что было накоплено и апробировано в практике многих педагогов отечественного образования.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Комплект доказал свою доступность для учащихся младшего школьного возраста и гарантирует достижение положительных результатов.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нем  сохранены лучшие традиции российской школы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kern="1100" spc="10" dirty="0" smtClean="0">
                <a:latin typeface="Times New Roman" pitchFamily="18" charset="0"/>
                <a:cs typeface="Times New Roman" pitchFamily="18" charset="0"/>
              </a:rPr>
              <a:t>Традиционная </a:t>
            </a:r>
            <a:r>
              <a:rPr lang="ru-RU" sz="2000" kern="1100" spc="10" dirty="0" smtClean="0">
                <a:latin typeface="Times New Roman" pitchFamily="18" charset="0"/>
                <a:cs typeface="Times New Roman" pitchFamily="18" charset="0"/>
              </a:rPr>
              <a:t>программа позволяет тщательно отрабатывать навыки учебной деятельности, которые необходимы для успешного обучения в средней школе. Такие как чтение, письмо, счёт.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age-03-11-20-10-05-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83" y="282633"/>
            <a:ext cx="4256117" cy="598516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5"/>
            <a:ext cx="1251284" cy="108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2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3" y="0"/>
            <a:ext cx="12192000" cy="6858000"/>
          </a:xfrm>
          <a:prstGeom prst="rect">
            <a:avLst/>
          </a:prstGeom>
        </p:spPr>
      </p:pic>
      <p:sp>
        <p:nvSpPr>
          <p:cNvPr id="11" name="Заголовок 4"/>
          <p:cNvSpPr txBox="1">
            <a:spLocks/>
          </p:cNvSpPr>
          <p:nvPr/>
        </p:nvSpPr>
        <p:spPr bwMode="auto">
          <a:xfrm>
            <a:off x="241540" y="1791188"/>
            <a:ext cx="5408761" cy="63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обучения:</a:t>
            </a:r>
          </a:p>
          <a:p>
            <a:pPr algn="just"/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создание условий для развития личности младшего школьника, реализации его способностей, поддержка индивидуальности;</a:t>
            </a:r>
          </a:p>
          <a:p>
            <a:pPr algn="just"/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освоение младшим школьником системы знаний, </a:t>
            </a:r>
            <a:r>
              <a:rPr lang="ru-RU" altLang="ru-RU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общеучебных</a:t>
            </a:r>
            <a:r>
              <a:rPr lang="ru-RU" alt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предметных умений и навыков;</a:t>
            </a:r>
          </a:p>
          <a:p>
            <a:pPr algn="just"/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формирование у ребенка интереса к учению и умения учиться;</a:t>
            </a:r>
          </a:p>
          <a:p>
            <a:pPr algn="just"/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формирование </a:t>
            </a:r>
            <a:r>
              <a:rPr lang="ru-RU" altLang="ru-RU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навыков, обучение основам безопасной жизнедеятельности.</a:t>
            </a:r>
          </a:p>
        </p:txBody>
      </p:sp>
      <p:pic>
        <p:nvPicPr>
          <p:cNvPr id="12" name="Рисунок 11" descr="image-03-11-20-10-05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13" y="432262"/>
            <a:ext cx="5670062" cy="6001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540" y="66780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гуманного, творческого, социально активного и компетентного человека – гражданина и патриота России, уважительно и бережно относящегося к среде своего обитания, к своей семье, к природному и культурному достоянию своей малой Родины, своей многонациональной страны и всего человечества.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539" y="86629"/>
            <a:ext cx="7049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цель УМК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 России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68" y="278682"/>
            <a:ext cx="1323931" cy="115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6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32" y="106767"/>
            <a:ext cx="3151905" cy="865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121" y="263178"/>
            <a:ext cx="2005758" cy="17436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893" y="1037289"/>
            <a:ext cx="674579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приоритет воспитания в образовательном процессе;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личностно-ориентированный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обучения;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сочетание инновационных подходов с традициями отечественного образования.</a:t>
            </a:r>
          </a:p>
        </p:txBody>
      </p:sp>
      <p:pic>
        <p:nvPicPr>
          <p:cNvPr id="8" name="Рисунок 7" descr="image-03-11-20-10-05-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697" y="399012"/>
            <a:ext cx="4555375" cy="60849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639" y="2876828"/>
            <a:ext cx="67457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«Школа России» представляет собой систему взаимосвязанных программ, каждая из которых является самостоятельным звеном, обеспечивающая определенное направление деятельности образовательного учреждения. Единство этих программ образует завершенную систему обеспечения жизнедеятельности, функционирования и развития конкретного образовательного учреждения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УМК «Школа России» полностью соответствует целевым установкам, заложенным в «Концепции духовно-нравственного развития и воспитания личности гражданина России».</a:t>
            </a:r>
          </a:p>
          <a:p>
            <a:pPr lvl="0">
              <a:spcBef>
                <a:spcPct val="20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812" y="71111"/>
            <a:ext cx="1405188" cy="12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49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65" y="263178"/>
            <a:ext cx="3151905" cy="865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015" y="41345"/>
            <a:ext cx="1671840" cy="1453332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 bwMode="auto">
          <a:xfrm>
            <a:off x="6301047" y="1064029"/>
            <a:ext cx="5020888" cy="271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 построен на </a:t>
            </a:r>
            <a:br>
              <a:rPr lang="ru-RU" alt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единых для всех учебных предметов основополагающих принципах. </a:t>
            </a:r>
          </a:p>
          <a:p>
            <a:pPr eaLnBrk="1" hangingPunct="1"/>
            <a:r>
              <a:rPr lang="ru-RU" alt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Имеет полное программно-методическое сопровождение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68290" y="3491345"/>
            <a:ext cx="556952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концепцию,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рабочие программы,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систему учебников,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мощную методическую оболочку,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разнообразные электронные и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r>
              <a:rPr lang="en-US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ресурсы.</a:t>
            </a: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2016" y="1263533"/>
            <a:ext cx="503751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создан  на достижениях педагогической науки и практики с опорой на новые теоретические концепции, в полном объеме учитываются индивидуальные особенности детей, происходит постепенное наращивание трудностей.</a:t>
            </a:r>
          </a:p>
          <a:p>
            <a:pPr algn="just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Работа по этим учебникам позволят детям адаптироваться в школьном коллективе, накопить необходимые знания и умения для дальнейшего успешного обучения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777" y="5417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770" t="49537" r="2672" b="10660"/>
          <a:stretch/>
        </p:blipFill>
        <p:spPr>
          <a:xfrm>
            <a:off x="6435305" y="903790"/>
            <a:ext cx="5589918" cy="1863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585" y="199504"/>
            <a:ext cx="998970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Предпочтение отдается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проблемно-поисковой и творческой деятельности младших школьников. Такой подход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проблемных ситуаций,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предположений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выводов,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с эталоном.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таком подходе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возникает: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учения,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способность ребенка понимать смысл поставленной задачи,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учебную работу,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оценивать ее результат.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Проблемно-поисковый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позволяет: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гибкую методику обучения, хорошо адаптированную к специфике учебного содержания и конкретной педагогической ситуации,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особенности детей, их интересы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склонности,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аёт возможность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 и самостоятельность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 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терпимость и уважение к мнению другого, культура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967" y="5433971"/>
            <a:ext cx="1381125" cy="12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9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65" y="263178"/>
            <a:ext cx="3151905" cy="865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121" y="263178"/>
            <a:ext cx="2005758" cy="1743607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 bwMode="auto">
          <a:xfrm>
            <a:off x="293297" y="1475330"/>
            <a:ext cx="562358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«Школа России» </a:t>
            </a:r>
            <a:r>
              <a:rPr lang="ru-RU" sz="24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еализует Федеральный государственный образовательный стандарт начального общего образования и </a:t>
            </a:r>
            <a:r>
              <a:rPr lang="ru-RU" sz="2400" b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  завершенные линии учебников по всем основным предметам начального </a:t>
            </a:r>
            <a:r>
              <a:rPr lang="ru-RU" sz="2400" b="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endParaRPr lang="ru-RU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38" y="4352145"/>
            <a:ext cx="1304657" cy="2402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756" y="4376531"/>
            <a:ext cx="1182727" cy="2377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342" y="4412877"/>
            <a:ext cx="1335140" cy="23593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828" y="4440635"/>
            <a:ext cx="1274174" cy="23654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16327" y="57588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2788" y="2055993"/>
            <a:ext cx="5725742" cy="46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0" y="3138867"/>
            <a:ext cx="2959711" cy="38274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4888" y="209753"/>
            <a:ext cx="65894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 и чтению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«Русская азбука»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2-х частях).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Горецкий В.Г., Кирюшкин В.А.,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Шанько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А.Ф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позволяют педагогам выстраивать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ситему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как с уже читающими детьми, так и с теми, кто ещё не может читать.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содержание учебников включены задания для диагностики и материалы для проектной деятельности.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56" y="53384"/>
            <a:ext cx="5305944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002" y="3856925"/>
            <a:ext cx="3555164" cy="273807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886056" y="2115904"/>
            <a:ext cx="3159321" cy="6565345"/>
            <a:chOff x="5655501" y="286683"/>
            <a:chExt cx="3941575" cy="797916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5501" y="286683"/>
              <a:ext cx="2054530" cy="573683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5257" y="1407850"/>
              <a:ext cx="2054530" cy="573683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2546" y="2541210"/>
              <a:ext cx="2054530" cy="5724640"/>
            </a:xfrm>
            <a:prstGeom prst="rect">
              <a:avLst/>
            </a:prstGeom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135" y="4484497"/>
            <a:ext cx="1563749" cy="436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73" y="3256741"/>
            <a:ext cx="1200651" cy="104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494" y="5809403"/>
            <a:ext cx="1002506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2250</TotalTime>
  <Words>892</Words>
  <Application>Microsoft Office PowerPoint</Application>
  <PresentationFormat>Произвольный</PresentationFormat>
  <Paragraphs>104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Городская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50</cp:revision>
  <cp:lastPrinted>2019-01-24T07:22:31Z</cp:lastPrinted>
  <dcterms:created xsi:type="dcterms:W3CDTF">2019-01-24T03:44:55Z</dcterms:created>
  <dcterms:modified xsi:type="dcterms:W3CDTF">2020-11-10T08:58:43Z</dcterms:modified>
</cp:coreProperties>
</file>