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63" r:id="rId3"/>
    <p:sldId id="275" r:id="rId4"/>
    <p:sldId id="262" r:id="rId5"/>
    <p:sldId id="273" r:id="rId6"/>
    <p:sldId id="264" r:id="rId7"/>
    <p:sldId id="265" r:id="rId8"/>
    <p:sldId id="274" r:id="rId9"/>
    <p:sldId id="266" r:id="rId10"/>
    <p:sldId id="267" r:id="rId11"/>
    <p:sldId id="260" r:id="rId12"/>
  </p:sldIdLst>
  <p:sldSz cx="9906000" cy="6858000" type="A4"/>
  <p:notesSz cx="6797675" cy="9926638"/>
  <p:defaultTextStyle>
    <a:defPPr>
      <a:defRPr lang="ru-RU"/>
    </a:defPPr>
    <a:lvl1pPr marL="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CD2"/>
    <a:srgbClr val="660033"/>
    <a:srgbClr val="FFFFFF"/>
    <a:srgbClr val="0000FF"/>
    <a:srgbClr val="FF0000"/>
    <a:srgbClr val="00FF00"/>
    <a:srgbClr val="B31FCD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5084" autoAdjust="0"/>
  </p:normalViewPr>
  <p:slideViewPr>
    <p:cSldViewPr>
      <p:cViewPr>
        <p:scale>
          <a:sx n="76" d="100"/>
          <a:sy n="76" d="100"/>
        </p:scale>
        <p:origin x="-893" y="211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376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AE22B-54A6-447D-AEB1-B1DE5398A7C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206E9-DEAD-4B11-AB1B-9C608F742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2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4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0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0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5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5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9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6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1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0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0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4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6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D23F-D6A0-4969-9188-86433AB2203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5DE9-B1E3-4348-88EF-4678A70AA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8" indent="-342838" algn="l" defTabSz="914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6" indent="-285699" algn="l" defTabSz="914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4" indent="-228559" algn="l" defTabSz="914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1" indent="-228559" algn="l" defTabSz="914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29" indent="-228559" algn="l" defTabSz="91423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530.ru/innovatsionnaya-deyatelnost-tehno-corpu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57" y="3284984"/>
            <a:ext cx="9388784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образование –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 в профессию будущего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430114" y="3136613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9787" y="692696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ГБОУ школа №530 Пушкинского района Санкт-Петербурга</a:t>
            </a: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Районная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площадка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педагогического</a:t>
            </a: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моделирования и творческого развития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6916" y="57959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2020-2023 гг.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437508" y="3136612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45365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12809"/>
            <a:ext cx="2880320" cy="32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22" y="3356992"/>
            <a:ext cx="2850510" cy="339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4797152"/>
            <a:ext cx="199827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2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194"/>
          <p:cNvSpPr txBox="1"/>
          <p:nvPr/>
        </p:nvSpPr>
        <p:spPr>
          <a:xfrm>
            <a:off x="2879317" y="995282"/>
            <a:ext cx="4824535" cy="2957828"/>
          </a:xfrm>
          <a:prstGeom prst="rect">
            <a:avLst/>
          </a:prstGeom>
          <a:noFill/>
        </p:spPr>
        <p:txBody>
          <a:bodyPr wrap="square" lIns="91423" tIns="45712" rIns="91423" bIns="45712" rtlCol="0">
            <a:prstTxWarp prst="textArchUp">
              <a:avLst>
                <a:gd name="adj" fmla="val 12431273"/>
              </a:avLst>
            </a:prstTxWarp>
            <a:spAutoFit/>
          </a:bodyPr>
          <a:lstStyle/>
          <a:p>
            <a:pPr algn="ctr"/>
            <a:r>
              <a:rPr lang="ru-RU" altLang="zh-CN" sz="2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</a:t>
            </a:r>
            <a:r>
              <a:rPr lang="ru-RU" altLang="zh-CN" sz="2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Техно</a:t>
            </a:r>
            <a:r>
              <a:rPr lang="ru-RU" altLang="zh-CN" sz="2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smtClean="0"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2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Куб 78"/>
          <p:cNvSpPr/>
          <p:nvPr/>
        </p:nvSpPr>
        <p:spPr>
          <a:xfrm>
            <a:off x="7487908" y="806258"/>
            <a:ext cx="1857580" cy="2334709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Куб 80"/>
          <p:cNvSpPr/>
          <p:nvPr/>
        </p:nvSpPr>
        <p:spPr>
          <a:xfrm>
            <a:off x="7487908" y="3628519"/>
            <a:ext cx="1727492" cy="2107292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727490" y="399380"/>
            <a:ext cx="15300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S</a:t>
            </a:r>
            <a:r>
              <a:rPr lang="en-US" altLang="zh-CN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TAFF-block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727490" y="3259794"/>
            <a:ext cx="12483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U</a:t>
            </a:r>
            <a:r>
              <a:rPr lang="en-US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P-block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77" name="Куб 76"/>
          <p:cNvSpPr/>
          <p:nvPr/>
        </p:nvSpPr>
        <p:spPr>
          <a:xfrm>
            <a:off x="2819833" y="4425019"/>
            <a:ext cx="1784812" cy="2107292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56295" y="3800654"/>
            <a:ext cx="1944006" cy="2731656"/>
            <a:chOff x="556295" y="3800654"/>
            <a:chExt cx="1944006" cy="2731656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556295" y="3800654"/>
              <a:ext cx="1944006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2200" dirty="0" smtClean="0">
                  <a:ln w="12700">
                    <a:noFill/>
                    <a:prstDash val="solid"/>
                  </a:ln>
                  <a:solidFill>
                    <a:srgbClr val="660033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O</a:t>
              </a:r>
              <a:r>
                <a:rPr lang="en-US" altLang="zh-CN" sz="2200" dirty="0" smtClean="0">
                  <a:ln w="12700">
                    <a:noFill/>
                    <a:prstDash val="solid"/>
                  </a:ln>
                  <a:latin typeface="Impact" panose="020B0806030902050204" pitchFamily="34" charset="0"/>
                  <a:ea typeface="时尚中黑简体" panose="01010104010101010101" pitchFamily="2" charset="-122"/>
                </a:rPr>
                <a:t>perate-block</a:t>
              </a:r>
              <a:endParaRPr lang="ru-RU" sz="2200" dirty="0">
                <a:ln w="12700">
                  <a:noFill/>
                  <a:prstDash val="solid"/>
                </a:ln>
              </a:endParaRPr>
            </a:p>
          </p:txBody>
        </p:sp>
        <p:sp>
          <p:nvSpPr>
            <p:cNvPr id="98" name="Куб 97"/>
            <p:cNvSpPr/>
            <p:nvPr/>
          </p:nvSpPr>
          <p:spPr>
            <a:xfrm>
              <a:off x="616634" y="4148365"/>
              <a:ext cx="1646426" cy="2383945"/>
            </a:xfrm>
            <a:prstGeom prst="cube">
              <a:avLst>
                <a:gd name="adj" fmla="val 8564"/>
              </a:avLst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0688" y="5384903"/>
              <a:ext cx="15644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Урочная деятельность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Внеурочная деятельность</a:t>
              </a:r>
            </a:p>
            <a:p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Внеучебная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деятельность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3922" y="4288296"/>
              <a:ext cx="15644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B31F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(система форм организации процесса образования и воспитания) </a:t>
              </a:r>
              <a:br>
                <a:rPr lang="ru-RU" sz="900" b="1" dirty="0" smtClean="0">
                  <a:solidFill>
                    <a:srgbClr val="B31F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900" b="1" dirty="0" smtClean="0">
                  <a:solidFill>
                    <a:srgbClr val="B31F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определяет формы и способы взаимодействия основных участников образовательного процесса</a:t>
              </a:r>
              <a:endParaRPr 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30038" y="922783"/>
            <a:ext cx="2220410" cy="2722241"/>
            <a:chOff x="430038" y="922783"/>
            <a:chExt cx="2220410" cy="2722241"/>
          </a:xfrm>
        </p:grpSpPr>
        <p:sp>
          <p:nvSpPr>
            <p:cNvPr id="66" name="Куб 65"/>
            <p:cNvSpPr/>
            <p:nvPr/>
          </p:nvSpPr>
          <p:spPr>
            <a:xfrm>
              <a:off x="567938" y="1319873"/>
              <a:ext cx="1661814" cy="2308646"/>
            </a:xfrm>
            <a:prstGeom prst="cube">
              <a:avLst>
                <a:gd name="adj" fmla="val 8564"/>
              </a:avLst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3922" y="2198474"/>
              <a:ext cx="14893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Локальные акты школы</a:t>
              </a:r>
              <a:endPara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Образовательные программы с модулями технологического образования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Рабочие программы курсов ВД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Рабочие программы курсов ОДОД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психолого-педагогической службы</a:t>
              </a:r>
              <a:endPara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30038" y="922783"/>
              <a:ext cx="2220410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2200" dirty="0" smtClean="0">
                  <a:ln w="12700">
                    <a:noFill/>
                    <a:prstDash val="solid"/>
                  </a:ln>
                  <a:solidFill>
                    <a:srgbClr val="660033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C</a:t>
              </a:r>
              <a:r>
                <a:rPr lang="en-US" altLang="zh-CN" sz="2200" dirty="0" smtClean="0">
                  <a:ln w="12700">
                    <a:noFill/>
                    <a:prstDash val="solid"/>
                  </a:ln>
                  <a:latin typeface="Impact" panose="020B0806030902050204" pitchFamily="34" charset="0"/>
                  <a:ea typeface="时尚中黑简体" panose="01010104010101010101" pitchFamily="2" charset="-122"/>
                </a:rPr>
                <a:t>ONTENT-block</a:t>
              </a:r>
              <a:endParaRPr lang="ru-RU" sz="2200" dirty="0">
                <a:ln w="12700">
                  <a:noFill/>
                  <a:prstDash val="solid"/>
                </a:ln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2023" y="1424970"/>
              <a:ext cx="15898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B31F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(нормативно-правовая база, обновленное содержание образования) </a:t>
              </a:r>
              <a:br>
                <a:rPr lang="ru-RU" sz="800" b="1" dirty="0" smtClean="0">
                  <a:solidFill>
                    <a:srgbClr val="B31F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b="1" dirty="0" smtClean="0">
                  <a:solidFill>
                    <a:srgbClr val="B31F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определяет организацию и содержание образовательного процесса в ОО 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819833" y="5359571"/>
            <a:ext cx="179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оснащение кабинетов отдельных учебных дисциплин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школьных кабинетов (общее)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819833" y="4554989"/>
            <a:ext cx="1701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(материально-техническая база – современная инфраструктура образования) </a:t>
            </a:r>
            <a:b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определяет оснащенность ОО </a:t>
            </a:r>
            <a:r>
              <a:rPr lang="ru-RU" sz="800" b="1" dirty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материальными</a:t>
            </a: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техническими средствами для обеспечения качества образовательного процесса </a:t>
            </a:r>
          </a:p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13425" y="4072853"/>
            <a:ext cx="152226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R</a:t>
            </a:r>
            <a:r>
              <a:rPr lang="en-US" altLang="zh-CN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IG-block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23562" y="207304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ГОТОВ!»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ИСПОЛЬЗУЮ!»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ТРАНСЛИРУЮ»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87908" y="4597039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поддержка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89872" y="1138227"/>
            <a:ext cx="1554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(профессиональные кадры) </a:t>
            </a:r>
            <a:b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обеспечивает реализацию программы технологического образования в ОО</a:t>
            </a: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401272" y="3799585"/>
            <a:ext cx="1742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(современные механизмы управления)</a:t>
            </a:r>
            <a:b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функционирование всех элементов Техно-Корпуса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84964" y="4077072"/>
            <a:ext cx="1743868" cy="2547575"/>
            <a:chOff x="5484964" y="4077072"/>
            <a:chExt cx="1743868" cy="2547575"/>
          </a:xfrm>
        </p:grpSpPr>
        <p:sp>
          <p:nvSpPr>
            <p:cNvPr id="83" name="Куб 82"/>
            <p:cNvSpPr/>
            <p:nvPr/>
          </p:nvSpPr>
          <p:spPr>
            <a:xfrm>
              <a:off x="5504814" y="4365104"/>
              <a:ext cx="1724018" cy="2239449"/>
            </a:xfrm>
            <a:prstGeom prst="cube">
              <a:avLst>
                <a:gd name="adj" fmla="val 8564"/>
              </a:avLst>
            </a:prstGeom>
            <a:solidFill>
              <a:schemeClr val="bg1">
                <a:alpha val="81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484964" y="4077072"/>
              <a:ext cx="17438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200" dirty="0" smtClean="0">
                  <a:ln w="12700">
                    <a:noFill/>
                    <a:prstDash val="solid"/>
                  </a:ln>
                  <a:solidFill>
                    <a:srgbClr val="660033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P</a:t>
              </a:r>
              <a:r>
                <a:rPr lang="en-US" altLang="zh-CN" sz="2200" dirty="0" smtClean="0">
                  <a:ln w="12700">
                    <a:noFill/>
                    <a:prstDash val="solid"/>
                  </a:ln>
                  <a:latin typeface="Impact" panose="020B0806030902050204" pitchFamily="34" charset="0"/>
                  <a:ea typeface="时尚中黑简体" panose="01010104010101010101" pitchFamily="2" charset="-122"/>
                </a:rPr>
                <a:t>UBLIC-block</a:t>
              </a:r>
              <a:endParaRPr lang="ru-RU" sz="2200" dirty="0">
                <a:ln w="12700">
                  <a:noFill/>
                  <a:prstDash val="solid"/>
                </a:ln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84964" y="5301208"/>
              <a:ext cx="16705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Образовательные организации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дополнительного образования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 науки и культуры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411684" y="4509120"/>
            <a:ext cx="174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(открытость образования, система внешнего взаимодействия) </a:t>
            </a:r>
          </a:p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b="1" dirty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 направления и формы взаимодействия с организациями за пределами </a:t>
            </a: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800" b="1" dirty="0">
              <a:solidFill>
                <a:srgbClr val="B31F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688" y="76214"/>
            <a:ext cx="666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создаю, Я использую и, следовательно, Я существую»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98826" y="1319869"/>
            <a:ext cx="2618599" cy="2509344"/>
            <a:chOff x="3507264" y="1511390"/>
            <a:chExt cx="2618599" cy="2509344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3507264" y="1511390"/>
              <a:ext cx="2618599" cy="2509344"/>
              <a:chOff x="1928664" y="1268760"/>
              <a:chExt cx="2450889" cy="2232249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2651360" y="1268760"/>
                <a:ext cx="1728192" cy="1584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араллелограмм 60"/>
              <p:cNvSpPr/>
              <p:nvPr/>
            </p:nvSpPr>
            <p:spPr>
              <a:xfrm rot="16200000" flipV="1">
                <a:off x="1182438" y="2032084"/>
                <a:ext cx="2215147" cy="722695"/>
              </a:xfrm>
              <a:prstGeom prst="parallelogram">
                <a:avLst>
                  <a:gd name="adj" fmla="val 9065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араллелограмм 61"/>
              <p:cNvSpPr/>
              <p:nvPr/>
            </p:nvSpPr>
            <p:spPr>
              <a:xfrm>
                <a:off x="1928665" y="1268760"/>
                <a:ext cx="2450887" cy="648072"/>
              </a:xfrm>
              <a:prstGeom prst="parallelogram">
                <a:avLst>
                  <a:gd name="adj" fmla="val 11083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араллелограмм 62"/>
              <p:cNvSpPr/>
              <p:nvPr/>
            </p:nvSpPr>
            <p:spPr>
              <a:xfrm>
                <a:off x="1928665" y="2852936"/>
                <a:ext cx="2450888" cy="648071"/>
              </a:xfrm>
              <a:prstGeom prst="parallelogram">
                <a:avLst>
                  <a:gd name="adj" fmla="val 11083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араллелограмм 63"/>
              <p:cNvSpPr/>
              <p:nvPr/>
            </p:nvSpPr>
            <p:spPr>
              <a:xfrm rot="16200000" flipV="1">
                <a:off x="2902081" y="2023537"/>
                <a:ext cx="2232249" cy="722695"/>
              </a:xfrm>
              <a:prstGeom prst="parallelogram">
                <a:avLst>
                  <a:gd name="adj" fmla="val 9065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26" name="Picture 2" descr="C:\Users\admin\Desktop\презентация\Рисунок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074" y="2315040"/>
              <a:ext cx="1811242" cy="165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9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437508" y="3136612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8796" y="260648"/>
            <a:ext cx="9607204" cy="187220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23" tIns="45712" rIns="91423" bIns="45712" rtlCol="0" anchor="ctr">
            <a:noAutofit/>
          </a:bodyPr>
          <a:lstStyle>
            <a:lvl1pPr algn="ctr" defTabSz="91423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создание модели формирующей среды,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позволяющей 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обучающемуся приобрести компетенции в области технологической грамотности,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удовлетворяющие требованиям современного общества и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цифровой экономики.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43146" y="2570363"/>
            <a:ext cx="8179502" cy="3191261"/>
            <a:chOff x="992560" y="1326243"/>
            <a:chExt cx="8179502" cy="319126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92560" y="1857178"/>
              <a:ext cx="5351138" cy="2660326"/>
              <a:chOff x="992560" y="1857178"/>
              <a:chExt cx="5351138" cy="266032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424608" y="2748124"/>
                <a:ext cx="2160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Общее </a:t>
                </a:r>
                <a:b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образование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992560" y="1857178"/>
                <a:ext cx="5351138" cy="2660326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778326" y="1857178"/>
              <a:ext cx="5393736" cy="2660326"/>
              <a:chOff x="3778326" y="1857178"/>
              <a:chExt cx="5393736" cy="266032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249144" y="2814027"/>
                <a:ext cx="29229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Профессиональное образов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ние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3778326" y="1857178"/>
                <a:ext cx="5351138" cy="2660326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003213" y="1326243"/>
              <a:ext cx="2081247" cy="1884162"/>
              <a:chOff x="3507264" y="1511390"/>
              <a:chExt cx="2618599" cy="250934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3507264" y="1511390"/>
                <a:ext cx="2618599" cy="2509344"/>
                <a:chOff x="1928664" y="1268760"/>
                <a:chExt cx="2450889" cy="2232249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2651360" y="1268760"/>
                  <a:ext cx="1728192" cy="1584176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араллелограмм 21"/>
                <p:cNvSpPr/>
                <p:nvPr/>
              </p:nvSpPr>
              <p:spPr>
                <a:xfrm rot="16200000" flipV="1">
                  <a:off x="1182438" y="2032084"/>
                  <a:ext cx="2215147" cy="722695"/>
                </a:xfrm>
                <a:prstGeom prst="parallelogram">
                  <a:avLst>
                    <a:gd name="adj" fmla="val 90658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араллелограмм 22"/>
                <p:cNvSpPr/>
                <p:nvPr/>
              </p:nvSpPr>
              <p:spPr>
                <a:xfrm>
                  <a:off x="1928665" y="1268760"/>
                  <a:ext cx="2450887" cy="648072"/>
                </a:xfrm>
                <a:prstGeom prst="parallelogram">
                  <a:avLst>
                    <a:gd name="adj" fmla="val 110836"/>
                  </a:avLst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араллелограмм 23"/>
                <p:cNvSpPr/>
                <p:nvPr/>
              </p:nvSpPr>
              <p:spPr>
                <a:xfrm>
                  <a:off x="1928665" y="2852936"/>
                  <a:ext cx="2450888" cy="648071"/>
                </a:xfrm>
                <a:prstGeom prst="parallelogram">
                  <a:avLst>
                    <a:gd name="adj" fmla="val 110836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араллелограмм 24"/>
                <p:cNvSpPr/>
                <p:nvPr/>
              </p:nvSpPr>
              <p:spPr>
                <a:xfrm rot="16200000" flipV="1">
                  <a:off x="2902081" y="2023537"/>
                  <a:ext cx="2232249" cy="722695"/>
                </a:xfrm>
                <a:prstGeom prst="parallelogram">
                  <a:avLst>
                    <a:gd name="adj" fmla="val 90658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0" name="Picture 2" descr="C:\Users\admin\Desktop\презентация\Рисунок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074" y="2315040"/>
                <a:ext cx="1811242" cy="1651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140244" y="3225251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Технологическое</a:t>
              </a:r>
              <a:b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образование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2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194"/>
          <p:cNvSpPr txBox="1"/>
          <p:nvPr/>
        </p:nvSpPr>
        <p:spPr>
          <a:xfrm>
            <a:off x="2879317" y="995282"/>
            <a:ext cx="4824535" cy="2957828"/>
          </a:xfrm>
          <a:prstGeom prst="rect">
            <a:avLst/>
          </a:prstGeom>
          <a:noFill/>
        </p:spPr>
        <p:txBody>
          <a:bodyPr wrap="square" lIns="91423" tIns="45712" rIns="91423" bIns="45712" rtlCol="0">
            <a:prstTxWarp prst="textArchUp">
              <a:avLst>
                <a:gd name="adj" fmla="val 12431273"/>
              </a:avLst>
            </a:prstTxWarp>
            <a:spAutoFit/>
          </a:bodyPr>
          <a:lstStyle/>
          <a:p>
            <a:pPr algn="ctr"/>
            <a:r>
              <a:rPr lang="ru-RU" altLang="zh-CN" sz="2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</a:t>
            </a:r>
            <a:r>
              <a:rPr lang="ru-RU" altLang="zh-CN" sz="2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Техно</a:t>
            </a:r>
            <a:r>
              <a:rPr lang="ru-RU" altLang="zh-CN" sz="2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smtClean="0"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2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Куб 65"/>
          <p:cNvSpPr/>
          <p:nvPr/>
        </p:nvSpPr>
        <p:spPr>
          <a:xfrm>
            <a:off x="567938" y="1319873"/>
            <a:ext cx="1661814" cy="2308646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Куб 78"/>
          <p:cNvSpPr/>
          <p:nvPr/>
        </p:nvSpPr>
        <p:spPr>
          <a:xfrm>
            <a:off x="7487908" y="806258"/>
            <a:ext cx="1857580" cy="2334709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Куб 80"/>
          <p:cNvSpPr/>
          <p:nvPr/>
        </p:nvSpPr>
        <p:spPr>
          <a:xfrm>
            <a:off x="7487908" y="3628519"/>
            <a:ext cx="1727492" cy="2107292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56295" y="3800654"/>
            <a:ext cx="194400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O</a:t>
            </a:r>
            <a:r>
              <a:rPr lang="en-US" altLang="zh-CN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perate-block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727490" y="399380"/>
            <a:ext cx="15300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S</a:t>
            </a:r>
            <a:r>
              <a:rPr lang="en-US" altLang="zh-CN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TAFF-block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727490" y="3259794"/>
            <a:ext cx="12483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U</a:t>
            </a:r>
            <a:r>
              <a:rPr lang="en-US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P-block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3922" y="2198474"/>
            <a:ext cx="1489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школы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с модулями технологического образования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курсов ВД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курсов ОДОД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психолого-педагогической службы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Куб 97"/>
          <p:cNvSpPr/>
          <p:nvPr/>
        </p:nvSpPr>
        <p:spPr>
          <a:xfrm>
            <a:off x="616634" y="4148365"/>
            <a:ext cx="1646426" cy="2383945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Куб 76"/>
          <p:cNvSpPr/>
          <p:nvPr/>
        </p:nvSpPr>
        <p:spPr>
          <a:xfrm>
            <a:off x="2819833" y="4425019"/>
            <a:ext cx="1784812" cy="2107292"/>
          </a:xfrm>
          <a:prstGeom prst="cube">
            <a:avLst>
              <a:gd name="adj" fmla="val 8564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30038" y="922783"/>
            <a:ext cx="222041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C</a:t>
            </a:r>
            <a:r>
              <a:rPr lang="en-US" altLang="zh-CN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ONTENT-block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0688" y="5384903"/>
            <a:ext cx="1564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Внеучебная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83922" y="4288296"/>
            <a:ext cx="15644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(система форм организации процесса образования и воспитания) </a:t>
            </a:r>
            <a:br>
              <a:rPr lang="ru-RU" sz="9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определяет формы и способы взаимодействия основных участников образовательного процесса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2023" y="1424970"/>
            <a:ext cx="158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(нормативно-правовая база, обновленное содержание образования) </a:t>
            </a:r>
            <a:b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определяет организацию и содержание образовательного процесса в ОО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833" y="5359571"/>
            <a:ext cx="179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оснащение кабинетов отдельных учебных дисциплин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школьных кабинетов (общее)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819833" y="4554989"/>
            <a:ext cx="1701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(материально-техническая база – современная инфраструктура образования) </a:t>
            </a:r>
            <a:b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определяет оснащенность ОО </a:t>
            </a:r>
            <a:r>
              <a:rPr lang="ru-RU" sz="800" b="1" dirty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материальными</a:t>
            </a: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техническими средствами для обеспечения качества образовательного процесса </a:t>
            </a:r>
          </a:p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13425" y="4072853"/>
            <a:ext cx="152226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200" dirty="0" smtClean="0">
                <a:ln w="12700">
                  <a:noFill/>
                  <a:prstDash val="solid"/>
                </a:ln>
                <a:solidFill>
                  <a:srgbClr val="660033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R</a:t>
            </a:r>
            <a:r>
              <a:rPr lang="en-US" altLang="zh-CN" sz="2200" dirty="0" smtClean="0">
                <a:ln w="12700">
                  <a:noFill/>
                  <a:prstDash val="solid"/>
                </a:ln>
                <a:latin typeface="Impact" panose="020B0806030902050204" pitchFamily="34" charset="0"/>
                <a:ea typeface="时尚中黑简体" panose="01010104010101010101" pitchFamily="2" charset="-122"/>
              </a:rPr>
              <a:t>IG-block</a:t>
            </a:r>
            <a:endParaRPr lang="ru-RU" sz="2200" dirty="0">
              <a:ln w="12700">
                <a:noFill/>
                <a:prstDash val="solid"/>
              </a:ln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23562" y="207304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ГОТОВ!»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ИСПОЛЬЗУЮ!»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ТРАНСЛИРУЮ»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87908" y="4597039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поддержка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89872" y="1138227"/>
            <a:ext cx="1554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(профессиональные кадры) </a:t>
            </a:r>
            <a:b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обеспечивает реализацию программы технологического образования в ОО</a:t>
            </a: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401272" y="3799585"/>
            <a:ext cx="1742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(современные механизмы управления)</a:t>
            </a:r>
            <a:b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функционирование всех элементов Техно-Корпуса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84964" y="4077072"/>
            <a:ext cx="1743868" cy="2547575"/>
            <a:chOff x="5484964" y="4077072"/>
            <a:chExt cx="1743868" cy="2547575"/>
          </a:xfrm>
        </p:grpSpPr>
        <p:sp>
          <p:nvSpPr>
            <p:cNvPr id="83" name="Куб 82"/>
            <p:cNvSpPr/>
            <p:nvPr/>
          </p:nvSpPr>
          <p:spPr>
            <a:xfrm>
              <a:off x="5504814" y="4365104"/>
              <a:ext cx="1724018" cy="2239449"/>
            </a:xfrm>
            <a:prstGeom prst="cube">
              <a:avLst>
                <a:gd name="adj" fmla="val 8564"/>
              </a:avLst>
            </a:prstGeom>
            <a:solidFill>
              <a:schemeClr val="bg1">
                <a:alpha val="81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484964" y="4077072"/>
              <a:ext cx="17438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200" dirty="0" smtClean="0">
                  <a:ln w="12700">
                    <a:noFill/>
                    <a:prstDash val="solid"/>
                  </a:ln>
                  <a:solidFill>
                    <a:srgbClr val="660033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P</a:t>
              </a:r>
              <a:r>
                <a:rPr lang="en-US" altLang="zh-CN" sz="2200" dirty="0" smtClean="0">
                  <a:ln w="12700">
                    <a:noFill/>
                    <a:prstDash val="solid"/>
                  </a:ln>
                  <a:latin typeface="Impact" panose="020B0806030902050204" pitchFamily="34" charset="0"/>
                  <a:ea typeface="时尚中黑简体" panose="01010104010101010101" pitchFamily="2" charset="-122"/>
                </a:rPr>
                <a:t>UBLIC-block</a:t>
              </a:r>
              <a:endParaRPr lang="ru-RU" sz="2200" dirty="0">
                <a:ln w="12700">
                  <a:noFill/>
                  <a:prstDash val="solid"/>
                </a:ln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84964" y="5301208"/>
              <a:ext cx="16705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Образовательные организации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дополнительного образования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 науки и культуры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411684" y="4509120"/>
            <a:ext cx="174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(открытость образования, система внешнего взаимодействия) </a:t>
            </a:r>
          </a:p>
          <a:p>
            <a:pPr algn="ctr"/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b="1" dirty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 направления и формы взаимодействия с организациями за пределами </a:t>
            </a:r>
            <a:r>
              <a:rPr lang="ru-RU" sz="800" b="1" dirty="0" smtClean="0">
                <a:solidFill>
                  <a:srgbClr val="B31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800" b="1" dirty="0">
              <a:solidFill>
                <a:srgbClr val="B31F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688" y="76214"/>
            <a:ext cx="666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создаю, Я использую и, следовательно, Я существую»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98826" y="1319869"/>
            <a:ext cx="2618599" cy="2509344"/>
            <a:chOff x="3507264" y="1511390"/>
            <a:chExt cx="2618599" cy="2509344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3507264" y="1511390"/>
              <a:ext cx="2618599" cy="2509344"/>
              <a:chOff x="1928664" y="1268760"/>
              <a:chExt cx="2450889" cy="2232249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2651360" y="1268760"/>
                <a:ext cx="1728192" cy="1584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араллелограмм 60"/>
              <p:cNvSpPr/>
              <p:nvPr/>
            </p:nvSpPr>
            <p:spPr>
              <a:xfrm rot="16200000" flipV="1">
                <a:off x="1182438" y="2032084"/>
                <a:ext cx="2215147" cy="722695"/>
              </a:xfrm>
              <a:prstGeom prst="parallelogram">
                <a:avLst>
                  <a:gd name="adj" fmla="val 9065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араллелограмм 61"/>
              <p:cNvSpPr/>
              <p:nvPr/>
            </p:nvSpPr>
            <p:spPr>
              <a:xfrm>
                <a:off x="1928665" y="1268760"/>
                <a:ext cx="2450887" cy="648072"/>
              </a:xfrm>
              <a:prstGeom prst="parallelogram">
                <a:avLst>
                  <a:gd name="adj" fmla="val 11083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араллелограмм 62"/>
              <p:cNvSpPr/>
              <p:nvPr/>
            </p:nvSpPr>
            <p:spPr>
              <a:xfrm>
                <a:off x="1928665" y="2852936"/>
                <a:ext cx="2450888" cy="648071"/>
              </a:xfrm>
              <a:prstGeom prst="parallelogram">
                <a:avLst>
                  <a:gd name="adj" fmla="val 11083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араллелограмм 63"/>
              <p:cNvSpPr/>
              <p:nvPr/>
            </p:nvSpPr>
            <p:spPr>
              <a:xfrm rot="16200000" flipV="1">
                <a:off x="2902081" y="2023537"/>
                <a:ext cx="2232249" cy="722695"/>
              </a:xfrm>
              <a:prstGeom prst="parallelogram">
                <a:avLst>
                  <a:gd name="adj" fmla="val 9065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26" name="Picture 2" descr="C:\Users\admin\Desktop\презентация\Рисунок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074" y="2315040"/>
              <a:ext cx="1811242" cy="165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0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437508" y="3136612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528" y="9023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Основное </a:t>
            </a:r>
            <a:r>
              <a:rPr lang="ru-RU" sz="2800" b="1" dirty="0" smtClean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содержание:</a:t>
            </a:r>
            <a:endParaRPr lang="ru-RU" sz="2800" b="1" dirty="0"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929" y="1700808"/>
            <a:ext cx="7992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– графика мероприятий на три года ( с назначением ответственных за реализацию отдельных направлений проекта).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раздела проекта на сайте школы. Оформление стенда проекта в школе.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анкетирование обучающихся 2,5,8 классов и их родителей (чтобы оценить через три года)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локальных актов.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1184" y="208218"/>
            <a:ext cx="879490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i="1" dirty="0">
                <a:solidFill>
                  <a:srgbClr val="321CD2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500" b="1" i="1" dirty="0">
                <a:solidFill>
                  <a:srgbClr val="321CD2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организационно-подготовительный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2866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04" y="87652"/>
            <a:ext cx="404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solidFill>
                  <a:srgbClr val="321CD2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совещания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1453" y="-50848"/>
            <a:ext cx="48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321CD2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графика мероприятий на три года</a:t>
            </a:r>
          </a:p>
          <a:p>
            <a:endParaRPr lang="ru-RU" sz="2400" b="1" i="1" dirty="0"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836994"/>
            <a:ext cx="4968552" cy="324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3" y="4221088"/>
            <a:ext cx="2903618" cy="24199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4221088"/>
            <a:ext cx="3168351" cy="24482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 rot="16200000">
            <a:off x="-2535832" y="2920590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4" y="668636"/>
            <a:ext cx="4094324" cy="36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4509119"/>
            <a:ext cx="2088232" cy="213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9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437508" y="3136612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52327"/>
            <a:ext cx="576318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4312" y="176823"/>
            <a:ext cx="29523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1 «Технологический вектор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2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3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педагогического мастерства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4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«Вектор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свершений современного школьника»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437508" y="3136612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1814" y="-1720"/>
            <a:ext cx="338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321CD2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опыт</a:t>
            </a:r>
          </a:p>
        </p:txBody>
      </p:sp>
      <p:pic>
        <p:nvPicPr>
          <p:cNvPr id="1026" name="Picture 2" descr="C:\Users\Admin\Desktop\конференция\0df62510-3935-4536-88da-d05fd4141e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44" y="4653136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онференция\22637df4-c68e-476a-b580-ffcd55014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61" y="2810036"/>
            <a:ext cx="3148608" cy="17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8096039" y="85216"/>
            <a:ext cx="1855490" cy="2594069"/>
            <a:chOff x="5504814" y="4010484"/>
            <a:chExt cx="1855490" cy="2594069"/>
          </a:xfrm>
        </p:grpSpPr>
        <p:sp>
          <p:nvSpPr>
            <p:cNvPr id="8" name="Куб 7"/>
            <p:cNvSpPr/>
            <p:nvPr/>
          </p:nvSpPr>
          <p:spPr>
            <a:xfrm>
              <a:off x="5504814" y="4365104"/>
              <a:ext cx="1724018" cy="2239449"/>
            </a:xfrm>
            <a:prstGeom prst="cube">
              <a:avLst>
                <a:gd name="adj" fmla="val 8564"/>
              </a:avLst>
            </a:prstGeom>
            <a:solidFill>
              <a:schemeClr val="bg1">
                <a:alpha val="81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16436" y="4010484"/>
              <a:ext cx="17438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200" dirty="0" smtClean="0">
                  <a:ln w="12700">
                    <a:noFill/>
                    <a:prstDash val="solid"/>
                  </a:ln>
                  <a:solidFill>
                    <a:srgbClr val="660033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P</a:t>
              </a:r>
              <a:r>
                <a:rPr lang="en-US" altLang="zh-CN" sz="2200" dirty="0" smtClean="0">
                  <a:ln w="12700">
                    <a:noFill/>
                    <a:prstDash val="solid"/>
                  </a:ln>
                  <a:latin typeface="Impact" panose="020B0806030902050204" pitchFamily="34" charset="0"/>
                  <a:ea typeface="时尚中黑简体" panose="01010104010101010101" pitchFamily="2" charset="-122"/>
                </a:rPr>
                <a:t>UBLIC-block</a:t>
              </a:r>
              <a:endParaRPr lang="ru-RU" sz="2200" dirty="0">
                <a:ln w="12700">
                  <a:noFill/>
                  <a:prstDash val="solid"/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4814" y="4823108"/>
              <a:ext cx="16705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Образовательные организации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дополнительного образования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 науки и культуры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052736"/>
            <a:ext cx="403244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420888"/>
            <a:ext cx="4409287" cy="36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конференция\e08d3bdb-3233-4878-a805-b47ce656b1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931167"/>
            <a:ext cx="3174482" cy="17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8" y="701672"/>
            <a:ext cx="2516436" cy="265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90" y="3789040"/>
            <a:ext cx="2355416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50" y="3789040"/>
            <a:ext cx="24304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01673"/>
            <a:ext cx="3099445" cy="260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45" y="3789040"/>
            <a:ext cx="3323822" cy="292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7335"/>
            <a:ext cx="2805112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260648"/>
            <a:ext cx="273685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975864" y="4151686"/>
            <a:ext cx="453650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437508" y="3136612"/>
            <a:ext cx="54726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Модель Техно-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CORPUS</a:t>
            </a:r>
            <a:r>
              <a:rPr lang="ru-RU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4688" y="46363"/>
            <a:ext cx="4541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https://school530.ru/innovatsionnaya-deyatelnost-tehno-corpus/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687012"/>
            <a:ext cx="6598407" cy="59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1268760"/>
            <a:ext cx="167392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0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460</Words>
  <Application>Microsoft Office PowerPoint</Application>
  <PresentationFormat>Лист A4 (210x297 мм)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Технологическое образование –  старт в профессию будущего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129</cp:revision>
  <cp:lastPrinted>2020-10-16T12:35:27Z</cp:lastPrinted>
  <dcterms:created xsi:type="dcterms:W3CDTF">2020-10-15T21:41:32Z</dcterms:created>
  <dcterms:modified xsi:type="dcterms:W3CDTF">2021-01-25T12:08:22Z</dcterms:modified>
</cp:coreProperties>
</file>